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4" r:id="rId4"/>
    <p:sldId id="269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72" r:id="rId14"/>
    <p:sldId id="273" r:id="rId15"/>
    <p:sldId id="270" r:id="rId16"/>
    <p:sldId id="275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voet Nathalie" initials="HN" lastIdx="15" clrIdx="0">
    <p:extLst>
      <p:ext uri="{19B8F6BF-5375-455C-9EA6-DF929625EA0E}">
        <p15:presenceInfo xmlns:p15="http://schemas.microsoft.com/office/powerpoint/2012/main" userId="S-1-5-21-2935066115-4120494562-2009044711-24057" providerId="AD"/>
      </p:ext>
    </p:extLst>
  </p:cmAuthor>
  <p:cmAuthor id="2" name="Mwita, Julius  C." initials="MJC" lastIdx="2" clrIdx="1">
    <p:extLst>
      <p:ext uri="{19B8F6BF-5375-455C-9EA6-DF929625EA0E}">
        <p15:presenceInfo xmlns:p15="http://schemas.microsoft.com/office/powerpoint/2012/main" userId="S-1-5-21-1336824260-1749748724-1235820382-34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27AA5B-94CC-4B75-B343-6383337FF2D3}" v="2" dt="2021-09-28T07:40:21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460EC-34C4-4F3F-8113-31AD1529252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ACD89BFC-FCAE-4CE5-BEC8-F72966CF36ED}">
      <dgm:prSet/>
      <dgm:spPr/>
      <dgm:t>
        <a:bodyPr/>
        <a:lstStyle/>
        <a:p>
          <a:r>
            <a:rPr lang="en-US" dirty="0"/>
            <a:t>Thanks for listening</a:t>
          </a:r>
        </a:p>
        <a:p>
          <a:r>
            <a:rPr lang="en-US" dirty="0"/>
            <a:t>Questions? Remarks?  </a:t>
          </a:r>
          <a:endParaRPr lang="x-none" dirty="0"/>
        </a:p>
      </dgm:t>
    </dgm:pt>
    <dgm:pt modelId="{5186EC3D-68BC-4679-943D-773A9BEC8685}" type="sibTrans" cxnId="{960153F4-BAEC-4C76-9BB0-8A55236683AB}">
      <dgm:prSet/>
      <dgm:spPr/>
      <dgm:t>
        <a:bodyPr/>
        <a:lstStyle/>
        <a:p>
          <a:endParaRPr lang="x-none"/>
        </a:p>
      </dgm:t>
    </dgm:pt>
    <dgm:pt modelId="{06C1C63F-F829-4910-9E48-F7687A49950C}" type="parTrans" cxnId="{960153F4-BAEC-4C76-9BB0-8A55236683AB}">
      <dgm:prSet/>
      <dgm:spPr/>
      <dgm:t>
        <a:bodyPr/>
        <a:lstStyle/>
        <a:p>
          <a:endParaRPr lang="x-none"/>
        </a:p>
      </dgm:t>
    </dgm:pt>
    <dgm:pt modelId="{1C574767-99B2-4D49-958D-9C26920A09C9}" type="pres">
      <dgm:prSet presAssocID="{A4E460EC-34C4-4F3F-8113-31AD15292527}" presName="CompostProcess" presStyleCnt="0">
        <dgm:presLayoutVars>
          <dgm:dir/>
          <dgm:resizeHandles val="exact"/>
        </dgm:presLayoutVars>
      </dgm:prSet>
      <dgm:spPr/>
    </dgm:pt>
    <dgm:pt modelId="{9F414213-EAB1-471B-BAFD-4938431F1A23}" type="pres">
      <dgm:prSet presAssocID="{A4E460EC-34C4-4F3F-8113-31AD15292527}" presName="arrow" presStyleLbl="bgShp" presStyleIdx="0" presStyleCnt="1"/>
      <dgm:spPr/>
    </dgm:pt>
    <dgm:pt modelId="{C7D7CE30-7BB3-4D50-B4F4-3AB5DED0C735}" type="pres">
      <dgm:prSet presAssocID="{A4E460EC-34C4-4F3F-8113-31AD15292527}" presName="linearProcess" presStyleCnt="0"/>
      <dgm:spPr/>
    </dgm:pt>
    <dgm:pt modelId="{6BC9151B-73B9-427A-ABAD-6CFF26612188}" type="pres">
      <dgm:prSet presAssocID="{ACD89BFC-FCAE-4CE5-BEC8-F72966CF36ED}" presName="textNode" presStyleLbl="node1" presStyleIdx="0" presStyleCnt="1" custScaleX="209670" custScaleY="78876">
        <dgm:presLayoutVars>
          <dgm:bulletEnabled val="1"/>
        </dgm:presLayoutVars>
      </dgm:prSet>
      <dgm:spPr/>
    </dgm:pt>
  </dgm:ptLst>
  <dgm:cxnLst>
    <dgm:cxn modelId="{01C32E8B-EC78-4541-8ED4-893DE9A9DE64}" type="presOf" srcId="{A4E460EC-34C4-4F3F-8113-31AD15292527}" destId="{1C574767-99B2-4D49-958D-9C26920A09C9}" srcOrd="0" destOrd="0" presId="urn:microsoft.com/office/officeart/2005/8/layout/hProcess9"/>
    <dgm:cxn modelId="{E4B019CD-6E55-47BD-83B6-DA7EA17198E7}" type="presOf" srcId="{ACD89BFC-FCAE-4CE5-BEC8-F72966CF36ED}" destId="{6BC9151B-73B9-427A-ABAD-6CFF26612188}" srcOrd="0" destOrd="0" presId="urn:microsoft.com/office/officeart/2005/8/layout/hProcess9"/>
    <dgm:cxn modelId="{960153F4-BAEC-4C76-9BB0-8A55236683AB}" srcId="{A4E460EC-34C4-4F3F-8113-31AD15292527}" destId="{ACD89BFC-FCAE-4CE5-BEC8-F72966CF36ED}" srcOrd="0" destOrd="0" parTransId="{06C1C63F-F829-4910-9E48-F7687A49950C}" sibTransId="{5186EC3D-68BC-4679-943D-773A9BEC8685}"/>
    <dgm:cxn modelId="{62234653-81EA-449D-907F-230BFC4B4715}" type="presParOf" srcId="{1C574767-99B2-4D49-958D-9C26920A09C9}" destId="{9F414213-EAB1-471B-BAFD-4938431F1A23}" srcOrd="0" destOrd="0" presId="urn:microsoft.com/office/officeart/2005/8/layout/hProcess9"/>
    <dgm:cxn modelId="{BA8D717F-1ACC-4336-80BB-E9E597269FEF}" type="presParOf" srcId="{1C574767-99B2-4D49-958D-9C26920A09C9}" destId="{C7D7CE30-7BB3-4D50-B4F4-3AB5DED0C735}" srcOrd="1" destOrd="0" presId="urn:microsoft.com/office/officeart/2005/8/layout/hProcess9"/>
    <dgm:cxn modelId="{A612A254-F39A-4C6B-9D92-72F26606C81C}" type="presParOf" srcId="{C7D7CE30-7BB3-4D50-B4F4-3AB5DED0C735}" destId="{6BC9151B-73B9-427A-ABAD-6CFF2661218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14213-EAB1-471B-BAFD-4938431F1A23}">
      <dsp:nvSpPr>
        <dsp:cNvPr id="0" name=""/>
        <dsp:cNvSpPr/>
      </dsp:nvSpPr>
      <dsp:spPr>
        <a:xfrm>
          <a:off x="708333" y="0"/>
          <a:ext cx="8027779" cy="65200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9151B-73B9-427A-ABAD-6CFF26612188}">
      <dsp:nvSpPr>
        <dsp:cNvPr id="0" name=""/>
        <dsp:cNvSpPr/>
      </dsp:nvSpPr>
      <dsp:spPr>
        <a:xfrm>
          <a:off x="3132" y="2231480"/>
          <a:ext cx="9438180" cy="2057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Thanks for listening</a:t>
          </a:r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Questions? Remarks?  </a:t>
          </a:r>
          <a:endParaRPr lang="x-none" sz="4700" kern="1200" dirty="0"/>
        </a:p>
      </dsp:txBody>
      <dsp:txXfrm>
        <a:off x="103552" y="2331900"/>
        <a:ext cx="9237340" cy="1856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2800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3567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3176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595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946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7877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6935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26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3377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0785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6084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585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5063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5409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3152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0707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2A9E-03CE-4F10-8C68-8F8353177E94}" type="datetimeFigureOut">
              <a:rPr lang="x-none" smtClean="0"/>
              <a:pPr/>
              <a:t>9/29/2021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B9DE72-9E70-40B9-8F19-78319A88DC2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67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ntwerpen.be/en/projects/fuatilia-maji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A9D0FA-B2F5-4C1B-AA58-DA761B439970}"/>
              </a:ext>
            </a:extLst>
          </p:cNvPr>
          <p:cNvSpPr/>
          <p:nvPr/>
        </p:nvSpPr>
        <p:spPr>
          <a:xfrm>
            <a:off x="119270" y="66261"/>
            <a:ext cx="12072730" cy="67254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Ardhi University</a:t>
            </a:r>
          </a:p>
          <a:p>
            <a:pPr algn="ctr"/>
            <a:endParaRPr lang="en-US" sz="40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VLIR-UOS IUC PROJECT</a:t>
            </a:r>
          </a:p>
          <a:p>
            <a:pPr algn="ctr"/>
            <a:endParaRPr lang="en-US" sz="4000" b="1" dirty="0"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Project 6: Gender and Participation</a:t>
            </a:r>
          </a:p>
          <a:p>
            <a:pPr algn="ctr"/>
            <a:r>
              <a:rPr lang="en-ZA" sz="4000" dirty="0"/>
              <a:t>(Towards Gender-Equitable and Inclusive Urban Development)</a:t>
            </a:r>
            <a:endParaRPr lang="en-US" sz="4000" b="1" dirty="0">
              <a:latin typeface="Arial Narrow" panose="020B0606020202030204" pitchFamily="34" charset="0"/>
            </a:endParaRPr>
          </a:p>
          <a:p>
            <a:pPr algn="ctr"/>
            <a:endParaRPr lang="en-US" sz="4000" b="1" dirty="0">
              <a:latin typeface="Arial Narrow" panose="020B0606020202030204" pitchFamily="34" charset="0"/>
            </a:endParaRPr>
          </a:p>
          <a:p>
            <a:pPr algn="ctr"/>
            <a:endParaRPr lang="en-US" sz="4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93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CE2C43-9302-462E-BB5C-86A59CB26493}"/>
              </a:ext>
            </a:extLst>
          </p:cNvPr>
          <p:cNvSpPr/>
          <p:nvPr/>
        </p:nvSpPr>
        <p:spPr>
          <a:xfrm>
            <a:off x="119269" y="122582"/>
            <a:ext cx="11953461" cy="66128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3. ORGANISATION/PROCESSES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Over the 1</a:t>
            </a:r>
            <a:r>
              <a:rPr lang="en-US" sz="28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st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 5 years of implementation,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The existing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 ARU gender policy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and its implementation will be reviewed,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 gender research and outreach 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platform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will be established, and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mentorship system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will be put in place.</a:t>
            </a:r>
          </a:p>
          <a:p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The project is anticipating to train (over five years) 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100 female PhD &amp; master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students: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 writing of Research proposals, Policy briefs, Curriculum vitae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 communication towards different audiences (presentations, development of posters and video’s)</a:t>
            </a:r>
          </a:p>
          <a:p>
            <a:endParaRPr lang="x-none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89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F925B34-00D1-41DE-A3A6-43AD64F4F562}"/>
              </a:ext>
            </a:extLst>
          </p:cNvPr>
          <p:cNvSpPr/>
          <p:nvPr/>
        </p:nvSpPr>
        <p:spPr>
          <a:xfrm>
            <a:off x="119270" y="119270"/>
            <a:ext cx="11966713" cy="66128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latin typeface="Arial Narrow" panose="020B0606020202030204" pitchFamily="34" charset="0"/>
              </a:rPr>
              <a:t> C. Long-term achievements: 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In ten years, we are anticipating to achieve the following: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4 PhD &amp; 8 masters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at least 10 peer reviewed publications,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at least 10 conference contributions,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10 policy briefs,10 policy seminars,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40 posters and 10 videos will be produced.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500 professionals will participate in short courses and outreach activities organized at/by ARU.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an updated gender policy,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 gender research &amp; outreach platform,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an interdisciplinary research group and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 mentorship system which will increase the level of gender equality and empowerment both inside the university and in the different domains of change and community at large.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56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3EE935-3DB2-4003-88E0-C78E3B152398}"/>
              </a:ext>
            </a:extLst>
          </p:cNvPr>
          <p:cNvSpPr/>
          <p:nvPr/>
        </p:nvSpPr>
        <p:spPr>
          <a:xfrm>
            <a:off x="132522" y="159026"/>
            <a:ext cx="11940208" cy="65863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5. Areas of collaboration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Training/Education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Students' supervision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Content review, development and implementation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2. Research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Action-research, publications and conference contributions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3. Outreach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 preparation of policy briefs, policy seminars, posters, videos 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4. Development of community engagement tools </a:t>
            </a:r>
            <a:r>
              <a:rPr lang="en-US" sz="2800" dirty="0">
                <a:latin typeface="Arial Narrow" panose="020B0606020202030204" pitchFamily="34" charset="0"/>
              </a:rPr>
              <a:t>and overviewing their implementation to all domains of change to enhance community participation.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x-none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17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3EE935-3DB2-4003-88E0-C78E3B152398}"/>
              </a:ext>
            </a:extLst>
          </p:cNvPr>
          <p:cNvSpPr/>
          <p:nvPr/>
        </p:nvSpPr>
        <p:spPr>
          <a:xfrm>
            <a:off x="132522" y="159026"/>
            <a:ext cx="11940208" cy="65863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6. </a:t>
            </a: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6. Synergies/</a:t>
            </a:r>
            <a:r>
              <a:rPr lang="en-US" sz="3200" b="1" dirty="0" err="1">
                <a:latin typeface="Arial Narrow" panose="020B0606020202030204" pitchFamily="34" charset="0"/>
              </a:rPr>
              <a:t>complementaries</a:t>
            </a:r>
            <a:r>
              <a:rPr lang="en-US" sz="3200" b="1" dirty="0">
                <a:latin typeface="Arial Narrow" panose="020B0606020202030204" pitchFamily="34" charset="0"/>
              </a:rPr>
              <a:t> (non-exhaustive)</a:t>
            </a:r>
          </a:p>
          <a:p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IUS </a:t>
            </a:r>
            <a:r>
              <a:rPr lang="en-US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Mzumbe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University</a:t>
            </a:r>
          </a:p>
          <a:p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 particular </a:t>
            </a:r>
            <a:r>
              <a:rPr lang="en-US" sz="28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Fuatilia</a:t>
            </a:r>
            <a:r>
              <a:rPr lang="en-US" sz="2800" i="1" dirty="0">
                <a:solidFill>
                  <a:schemeClr val="tx1"/>
                </a:solidFill>
                <a:latin typeface="Arial Narrow" panose="020B0606020202030204" pitchFamily="34" charset="0"/>
              </a:rPr>
              <a:t> Maji project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: action research on community based mobile (water) monitoring currently implemented in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Mvomero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district (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  <a:hlinkClick r:id="rId2"/>
              </a:rPr>
              <a:t>https://www.uantwerpen.be/en/projects/fuatilia-maji/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) can be broadened and deepened to the ARU research sites</a:t>
            </a:r>
          </a:p>
          <a:p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Networking with staff of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Mzumbe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University  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Valorisation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of (previous) IUS outputs</a:t>
            </a:r>
          </a:p>
          <a:p>
            <a:pPr lvl="1"/>
            <a:endParaRPr lang="en-US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TESCEA subproject on gender equality &amp; social inclusion in education (lead </a:t>
            </a:r>
            <a:r>
              <a:rPr lang="en-US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Mzumbe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University)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Exchange of experiences with other Tanzanian &amp; East African universities </a:t>
            </a:r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x-none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8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3EE935-3DB2-4003-88E0-C78E3B152398}"/>
              </a:ext>
            </a:extLst>
          </p:cNvPr>
          <p:cNvSpPr/>
          <p:nvPr/>
        </p:nvSpPr>
        <p:spPr>
          <a:xfrm>
            <a:off x="132522" y="159026"/>
            <a:ext cx="11940208" cy="65863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6. Synergies/</a:t>
            </a:r>
            <a:r>
              <a:rPr lang="en-US" sz="3200" b="1" dirty="0" err="1">
                <a:latin typeface="Arial Narrow" panose="020B0606020202030204" pitchFamily="34" charset="0"/>
              </a:rPr>
              <a:t>complementaries</a:t>
            </a:r>
            <a:r>
              <a:rPr lang="en-US" sz="3200" b="1" dirty="0">
                <a:latin typeface="Arial Narrow" panose="020B0606020202030204" pitchFamily="34" charset="0"/>
              </a:rPr>
              <a:t> (non-exhaustive)</a:t>
            </a:r>
          </a:p>
          <a:p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Tanzanian Alumni Community of Flemish/Belgian Universities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particularly graduates that work on gender &amp; community participation, positioned within government, civil society, parliament, universities, international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organisations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, …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Networking opportunities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Increased impact </a:t>
            </a:r>
          </a:p>
          <a:p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ZA" sz="2800" b="1" i="0" dirty="0"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Ministry of Health, Community Development, Gender, Elderly and Children</a:t>
            </a: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for policy implementation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x-none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6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284" y="267173"/>
            <a:ext cx="8294914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latin typeface="Arial Narrow" pitchFamily="34" charset="0"/>
              </a:rPr>
              <a:t>7. Project 6 Team Composition (so far)</a:t>
            </a:r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Dr. Angela Jesse  - Team Leader (south)(ARU)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 err="1">
                <a:latin typeface="Arial Narrow" pitchFamily="34" charset="0"/>
              </a:rPr>
              <a:t>Dr.</a:t>
            </a:r>
            <a:r>
              <a:rPr lang="en-ZA" sz="2800" dirty="0">
                <a:latin typeface="Arial Narrow" pitchFamily="34" charset="0"/>
              </a:rPr>
              <a:t> Nelly John </a:t>
            </a:r>
            <a:r>
              <a:rPr lang="en-ZA" sz="2800" dirty="0" err="1">
                <a:latin typeface="Arial Narrow" pitchFamily="34" charset="0"/>
              </a:rPr>
              <a:t>Babere</a:t>
            </a:r>
            <a:r>
              <a:rPr lang="en-ZA" sz="2800" dirty="0">
                <a:latin typeface="Arial Narrow" pitchFamily="34" charset="0"/>
              </a:rPr>
              <a:t>  - Co-Team Leader (south)(ARU)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 err="1">
                <a:latin typeface="Arial Narrow" pitchFamily="34" charset="0"/>
              </a:rPr>
              <a:t>Prof.</a:t>
            </a:r>
            <a:r>
              <a:rPr lang="en-ZA" sz="2800" dirty="0">
                <a:latin typeface="Arial Narrow" pitchFamily="34" charset="0"/>
              </a:rPr>
              <a:t> dr. Nathalie Holvoet – Team Leader (north)(IOB/UA)</a:t>
            </a:r>
          </a:p>
          <a:p>
            <a:pPr>
              <a:buFont typeface="Wingdings" pitchFamily="2" charset="2"/>
              <a:buChar char="v"/>
            </a:pPr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Dr. </a:t>
            </a:r>
            <a:r>
              <a:rPr lang="en-ZA" sz="2800" dirty="0" err="1">
                <a:latin typeface="Arial Narrow" pitchFamily="34" charset="0"/>
              </a:rPr>
              <a:t>Deodatus</a:t>
            </a:r>
            <a:r>
              <a:rPr lang="en-ZA" sz="2800" dirty="0">
                <a:latin typeface="Arial Narrow" pitchFamily="34" charset="0"/>
              </a:rPr>
              <a:t> Patrick </a:t>
            </a:r>
            <a:r>
              <a:rPr lang="en-ZA" sz="2800" dirty="0" err="1">
                <a:latin typeface="Arial Narrow" pitchFamily="34" charset="0"/>
              </a:rPr>
              <a:t>Shayo</a:t>
            </a:r>
            <a:r>
              <a:rPr lang="en-ZA" sz="2800" dirty="0">
                <a:latin typeface="Arial Narrow" pitchFamily="34" charset="0"/>
              </a:rPr>
              <a:t> –Member (ARU)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Mr. Jimson Joseph </a:t>
            </a:r>
            <a:r>
              <a:rPr lang="en-ZA" sz="2800" dirty="0" err="1">
                <a:latin typeface="Arial Narrow" pitchFamily="34" charset="0"/>
              </a:rPr>
              <a:t>Chumbula</a:t>
            </a:r>
            <a:r>
              <a:rPr lang="en-ZA" sz="2800" dirty="0">
                <a:latin typeface="Arial Narrow" pitchFamily="34" charset="0"/>
              </a:rPr>
              <a:t>  - Member (ARU)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 err="1">
                <a:latin typeface="Arial Narrow" pitchFamily="34" charset="0"/>
              </a:rPr>
              <a:t>Dr.</a:t>
            </a:r>
            <a:r>
              <a:rPr lang="en-ZA" sz="2800" dirty="0">
                <a:latin typeface="Arial Narrow" pitchFamily="34" charset="0"/>
              </a:rPr>
              <a:t> Sara </a:t>
            </a:r>
            <a:r>
              <a:rPr lang="en-ZA" sz="2800" dirty="0" err="1">
                <a:latin typeface="Arial Narrow" pitchFamily="34" charset="0"/>
              </a:rPr>
              <a:t>Dewachter</a:t>
            </a:r>
            <a:r>
              <a:rPr lang="en-ZA" sz="2800" dirty="0">
                <a:latin typeface="Arial Narrow" pitchFamily="34" charset="0"/>
              </a:rPr>
              <a:t> –Member (IOB/UA)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Ms. Diana </a:t>
            </a:r>
            <a:r>
              <a:rPr lang="en-ZA" sz="2800" dirty="0" err="1">
                <a:latin typeface="Arial Narrow" pitchFamily="34" charset="0"/>
              </a:rPr>
              <a:t>Tiholaz</a:t>
            </a:r>
            <a:r>
              <a:rPr lang="en-ZA" sz="2800" dirty="0">
                <a:latin typeface="Arial Narrow" pitchFamily="34" charset="0"/>
              </a:rPr>
              <a:t> – Member (IOB/UA)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Ms. </a:t>
            </a:r>
            <a:r>
              <a:rPr lang="en-ZA" sz="2800" dirty="0" err="1">
                <a:latin typeface="Arial Narrow" pitchFamily="34" charset="0"/>
              </a:rPr>
              <a:t>Kaat</a:t>
            </a:r>
            <a:r>
              <a:rPr lang="en-ZA" sz="2800" dirty="0">
                <a:latin typeface="Arial Narrow" pitchFamily="34" charset="0"/>
              </a:rPr>
              <a:t> Van Acker – Member (</a:t>
            </a:r>
            <a:r>
              <a:rPr lang="en-ZA" sz="2800" dirty="0" err="1">
                <a:latin typeface="Arial Narrow" pitchFamily="34" charset="0"/>
              </a:rPr>
              <a:t>Odisee</a:t>
            </a:r>
            <a:r>
              <a:rPr lang="en-ZA" sz="2800" dirty="0">
                <a:latin typeface="Arial Narrow" pitchFamily="34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Ms. Hannelore </a:t>
            </a:r>
            <a:r>
              <a:rPr lang="en-ZA" sz="2800" dirty="0" err="1">
                <a:latin typeface="Arial Narrow" pitchFamily="34" charset="0"/>
              </a:rPr>
              <a:t>Verbrugge</a:t>
            </a:r>
            <a:r>
              <a:rPr lang="en-ZA" sz="2800" dirty="0">
                <a:latin typeface="Arial Narrow" pitchFamily="34" charset="0"/>
              </a:rPr>
              <a:t> – Member (VIVES)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Ms. Stefanie </a:t>
            </a:r>
            <a:r>
              <a:rPr lang="en-ZA" sz="2800" dirty="0" err="1">
                <a:latin typeface="Arial Narrow" pitchFamily="34" charset="0"/>
              </a:rPr>
              <a:t>Holvoet</a:t>
            </a:r>
            <a:r>
              <a:rPr lang="en-ZA" sz="2800" dirty="0">
                <a:latin typeface="Arial Narrow" pitchFamily="34" charset="0"/>
              </a:rPr>
              <a:t> – Member (VIVES)</a:t>
            </a:r>
          </a:p>
          <a:p>
            <a:endParaRPr lang="en-ZA" sz="2800" dirty="0">
              <a:latin typeface="Arial Narrow" pitchFamily="34" charset="0"/>
            </a:endParaRPr>
          </a:p>
          <a:p>
            <a:endParaRPr lang="en-ZA" sz="2800" dirty="0">
              <a:latin typeface="Arial Narrow" pitchFamily="34" charset="0"/>
            </a:endParaRPr>
          </a:p>
          <a:p>
            <a:endParaRPr lang="en-ZA" sz="2800" dirty="0">
              <a:latin typeface="Arial Narrow" pitchFamily="34" charset="0"/>
            </a:endParaRPr>
          </a:p>
          <a:p>
            <a:endParaRPr lang="en-ZA" sz="2800" dirty="0">
              <a:latin typeface="Arial Narrow" pitchFamily="34" charset="0"/>
            </a:endParaRPr>
          </a:p>
          <a:p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ZA" sz="2800" dirty="0">
              <a:latin typeface="Arial Narrow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2620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431EEB-782A-49DE-BBD1-44F39580C487}"/>
              </a:ext>
            </a:extLst>
          </p:cNvPr>
          <p:cNvSpPr txBox="1"/>
          <p:nvPr/>
        </p:nvSpPr>
        <p:spPr>
          <a:xfrm>
            <a:off x="666750" y="676275"/>
            <a:ext cx="1039177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Dr. Christina Shitima – Member (</a:t>
            </a:r>
            <a:r>
              <a:rPr lang="en-ZA" sz="2800" dirty="0" err="1">
                <a:latin typeface="Arial Narrow" pitchFamily="34" charset="0"/>
              </a:rPr>
              <a:t>Mzumbe</a:t>
            </a:r>
            <a:r>
              <a:rPr lang="en-ZA" sz="2800" dirty="0">
                <a:latin typeface="Arial Narrow" pitchFamily="34" charset="0"/>
              </a:rPr>
              <a:t> University)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Dr. Jennifer Sesabo – Member (</a:t>
            </a:r>
            <a:r>
              <a:rPr lang="en-ZA" sz="2800" dirty="0" err="1">
                <a:latin typeface="Arial Narrow" pitchFamily="34" charset="0"/>
              </a:rPr>
              <a:t>Mzumbe</a:t>
            </a:r>
            <a:r>
              <a:rPr lang="en-ZA" sz="2800" dirty="0">
                <a:latin typeface="Arial Narrow" pitchFamily="34" charset="0"/>
              </a:rPr>
              <a:t> University)</a:t>
            </a:r>
          </a:p>
          <a:p>
            <a:pPr>
              <a:buFont typeface="Wingdings" pitchFamily="2" charset="2"/>
              <a:buChar char="v"/>
            </a:pPr>
            <a:r>
              <a:rPr lang="en-ZA" sz="2800" dirty="0">
                <a:latin typeface="Arial Narrow" pitchFamily="34" charset="0"/>
              </a:rPr>
              <a:t>Ms. Doreen Kyando – Member (</a:t>
            </a:r>
            <a:r>
              <a:rPr lang="en-ZA" sz="2800" dirty="0" err="1">
                <a:latin typeface="Arial Narrow" pitchFamily="34" charset="0"/>
              </a:rPr>
              <a:t>Mzumbe</a:t>
            </a:r>
            <a:r>
              <a:rPr lang="en-ZA" sz="2800" dirty="0">
                <a:latin typeface="Arial Narrow" pitchFamily="34" charset="0"/>
              </a:rPr>
              <a:t> University</a:t>
            </a:r>
          </a:p>
          <a:p>
            <a:endParaRPr lang="en-ZA" sz="28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Ms. Clara Kalanga-Member (Tanzania Gender Networking Programme (TGNP))</a:t>
            </a:r>
            <a:endParaRPr lang="en-ZA" sz="2800" dirty="0">
              <a:solidFill>
                <a:srgbClr val="222222"/>
              </a:solidFill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Ms. Prisca </a:t>
            </a:r>
            <a:r>
              <a:rPr lang="en-ZA" sz="2800" i="0" dirty="0" err="1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Kadege</a:t>
            </a:r>
            <a:r>
              <a:rPr lang="en-ZA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 - Member</a:t>
            </a: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en-ZA" sz="2800" i="0" dirty="0" err="1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Tengeru</a:t>
            </a: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 Institute of Community Development  (TICD)</a:t>
            </a:r>
          </a:p>
          <a:p>
            <a:pPr>
              <a:buFont typeface="Wingdings" pitchFamily="2" charset="2"/>
              <a:buChar char="v"/>
            </a:pP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Ms. Haifa </a:t>
            </a:r>
            <a:r>
              <a:rPr lang="en-ZA" sz="2800" i="0" dirty="0" err="1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Selengu</a:t>
            </a: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 – Member (Ministry of Health, Community Development, Gender, Elderly and Children)</a:t>
            </a:r>
            <a:endParaRPr lang="en-ZA" sz="2800" dirty="0">
              <a:solidFill>
                <a:srgbClr val="222222"/>
              </a:solidFill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Ms. Esther </a:t>
            </a:r>
            <a:r>
              <a:rPr lang="en-ZA" sz="2800" i="0" dirty="0" err="1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Kaselenge</a:t>
            </a: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- Member</a:t>
            </a:r>
            <a:r>
              <a:rPr lang="en-ZA" sz="2800" dirty="0">
                <a:solidFill>
                  <a:srgbClr val="222222"/>
                </a:solidFill>
                <a:latin typeface="Arial Narrow" panose="020B0606020202030204" pitchFamily="34" charset="0"/>
              </a:rPr>
              <a:t> (</a:t>
            </a:r>
            <a:r>
              <a:rPr lang="en-ZA" sz="280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Ministry of Health, Community Development, Gender, Elderly and Children)</a:t>
            </a:r>
          </a:p>
        </p:txBody>
      </p:sp>
    </p:spTree>
    <p:extLst>
      <p:ext uri="{BB962C8B-B14F-4D97-AF65-F5344CB8AC3E}">
        <p14:creationId xmlns:p14="http://schemas.microsoft.com/office/powerpoint/2010/main" val="1376664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10D8BC3-9DC0-4B13-A1B5-13510590DE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2925957"/>
              </p:ext>
            </p:extLst>
          </p:nvPr>
        </p:nvGraphicFramePr>
        <p:xfrm>
          <a:off x="966651" y="159026"/>
          <a:ext cx="9444446" cy="6520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12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559293"/>
            <a:ext cx="901083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itchFamily="34" charset="0"/>
              </a:rPr>
              <a:t>Overview </a:t>
            </a:r>
          </a:p>
          <a:p>
            <a:pPr algn="ctr"/>
            <a:endParaRPr lang="en-US" sz="2800" b="1" dirty="0">
              <a:latin typeface="Arial Narrow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Genesis of the Project 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Gender &amp; Participation at </a:t>
            </a:r>
            <a:r>
              <a:rPr lang="en-US" sz="3200" dirty="0" err="1">
                <a:latin typeface="Arial Narrow" pitchFamily="34" charset="0"/>
              </a:rPr>
              <a:t>Ardhi</a:t>
            </a:r>
            <a:r>
              <a:rPr lang="en-US" sz="3200" dirty="0">
                <a:latin typeface="Arial Narrow" pitchFamily="34" charset="0"/>
              </a:rPr>
              <a:t> University: Context analysis 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Linkage with other projects 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Objectives and Expected Achievements 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Areas of Collaboration 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Synergies &amp; complementarities</a:t>
            </a:r>
          </a:p>
          <a:p>
            <a:pPr marL="514350" indent="-514350" algn="just">
              <a:buAutoNum type="arabicPeriod"/>
            </a:pPr>
            <a:r>
              <a:rPr lang="en-US" sz="3200" dirty="0">
                <a:latin typeface="Arial Narrow" pitchFamily="34" charset="0"/>
              </a:rPr>
              <a:t>Project Team </a:t>
            </a:r>
          </a:p>
          <a:p>
            <a:pPr marL="514350" indent="-514350" algn="just">
              <a:buAutoNum type="arabicPeriod"/>
            </a:pPr>
            <a:endParaRPr lang="en-US" sz="3200" dirty="0">
              <a:latin typeface="Arial Narrow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559293"/>
            <a:ext cx="90108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itchFamily="34" charset="0"/>
              </a:rPr>
              <a:t>1. Genesis of the Project </a:t>
            </a:r>
          </a:p>
          <a:p>
            <a:pPr algn="ctr"/>
            <a:endParaRPr lang="en-US" sz="2800" b="1" dirty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dirty="0" err="1">
                <a:latin typeface="Arial Narrow" pitchFamily="34" charset="0"/>
              </a:rPr>
              <a:t>Ardhi</a:t>
            </a:r>
            <a:r>
              <a:rPr lang="en-US" sz="3200" dirty="0">
                <a:latin typeface="Arial Narrow" pitchFamily="34" charset="0"/>
              </a:rPr>
              <a:t> University is committed to gender equality and aims to strengthen the implementation of gender mainstreaming within its own organization. </a:t>
            </a:r>
          </a:p>
          <a:p>
            <a:pPr algn="just"/>
            <a:endParaRPr lang="en-US" sz="3200" dirty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dirty="0">
                <a:latin typeface="Arial Narrow" pitchFamily="34" charset="0"/>
              </a:rPr>
              <a:t>This project will enhance the review and implementation of the existing ARU gender policy, ensure the academic projects include gender perspectives in their project approach and implementation and develop a research and education project.</a:t>
            </a:r>
          </a:p>
        </p:txBody>
      </p:sp>
    </p:spTree>
    <p:extLst>
      <p:ext uri="{BB962C8B-B14F-4D97-AF65-F5344CB8AC3E}">
        <p14:creationId xmlns:p14="http://schemas.microsoft.com/office/powerpoint/2010/main" val="650199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875054-A885-4562-9235-BE9C0B37C52D}"/>
              </a:ext>
            </a:extLst>
          </p:cNvPr>
          <p:cNvSpPr txBox="1"/>
          <p:nvPr/>
        </p:nvSpPr>
        <p:spPr>
          <a:xfrm>
            <a:off x="1" y="0"/>
            <a:ext cx="12191999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latin typeface="Arial Narrow" panose="020B0606020202030204" pitchFamily="34" charset="0"/>
                <a:cs typeface="Arial" panose="020B0604020202020204" pitchFamily="34" charset="0"/>
              </a:rPr>
              <a:t>2. Gender and Participation at Ardhi University Context Analysis</a:t>
            </a:r>
          </a:p>
          <a:p>
            <a:endParaRPr lang="en-ZA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Limited research, teaching and consultancy capability </a:t>
            </a:r>
          </a:p>
          <a:p>
            <a:endParaRPr lang="en-ZA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Inadequate gender courses offered in undergraduate and postgraduate degree programs despite that the programs offered at ARU are aimed at tackling societal and environmental problems affecting the communities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Limited engagement with national and international organs</a:t>
            </a:r>
          </a:p>
          <a:p>
            <a:endParaRPr lang="en-ZA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Limited expertise in civic/community participation and empowering physically, socially, culturally and economically disadvantaged groups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Weak linkages between the university researches and industry </a:t>
            </a:r>
          </a:p>
          <a:p>
            <a:endParaRPr lang="en-ZA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>
                <a:latin typeface="Arial Narrow" panose="020B0606020202030204" pitchFamily="34" charset="0"/>
                <a:cs typeface="Arial" panose="020B0604020202020204" pitchFamily="34" charset="0"/>
              </a:rPr>
              <a:t>Undeveloped technology transfer offices, incubators and technology </a:t>
            </a:r>
          </a:p>
          <a:p>
            <a:endParaRPr lang="en-Z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29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452" y="71021"/>
            <a:ext cx="110527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itchFamily="34" charset="0"/>
              </a:rPr>
              <a:t>3. Linkage with other Projects</a:t>
            </a:r>
          </a:p>
          <a:p>
            <a:endParaRPr lang="en-US" sz="2800" dirty="0">
              <a:latin typeface="Arial Narrow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itchFamily="34" charset="0"/>
              </a:rPr>
              <a:t>close link of this domain with all five projects as gender and societal participation are transversal topics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</a:rPr>
              <a:t>Oversee community engagements in the domains of change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</a:rPr>
              <a:t>Foster inclusion and participation in all domains of change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</a:rPr>
              <a:t>Develop synergy between the end-users (supply and demand)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</a:rPr>
              <a:t>Research, training and outreach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itchFamily="34" charset="0"/>
              </a:rPr>
              <a:t>Also, there is a link with the transversal ICT and Smart Sustainable and Inclusive Cities because society is going digital, and there is a call for gender digital inclusion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Arial Narrow" pitchFamily="34" charset="0"/>
              </a:rPr>
              <a:t>Gender and community participation domain will ensure trainings are offered to staff of the other domains of change to support them in mainstreaming a gender/participation perspective in their projects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D0FCAF-E836-43C2-B916-57F7222A6988}"/>
              </a:ext>
            </a:extLst>
          </p:cNvPr>
          <p:cNvSpPr/>
          <p:nvPr/>
        </p:nvSpPr>
        <p:spPr>
          <a:xfrm>
            <a:off x="145774" y="198783"/>
            <a:ext cx="11940209" cy="6559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4.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Objectives &amp;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Expected Achievements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A.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project’s overall</a:t>
            </a:r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objective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mainstream a gender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and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societal/community participation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perspective 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at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ARU’s </a:t>
            </a: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raining/education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esearch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and </a:t>
            </a: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utreach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portfolio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B. The medium-term achievement </a:t>
            </a:r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</a:rPr>
              <a:t>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 attain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higher level of gender sensitivity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 academic output</a:t>
            </a:r>
          </a:p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Attention will be given to gender sensitivity in terms of </a:t>
            </a:r>
            <a:r>
              <a:rPr lang="en-US" sz="2000" dirty="0">
                <a:solidFill>
                  <a:srgbClr val="00B0F0"/>
                </a:solidFill>
                <a:latin typeface="Arial Narrow" panose="020B0606020202030204" pitchFamily="34" charset="0"/>
              </a:rPr>
              <a:t>numbers, content and processes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to contribute towards gender equality, equity, empowerment and well-being within communities</a:t>
            </a: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medium-term achievement will be visualized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three different interconnected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areas: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kumimoji="0" lang="x-non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71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F9934B6-D7C1-43B6-8A45-180F3940AAEF}"/>
              </a:ext>
            </a:extLst>
          </p:cNvPr>
          <p:cNvSpPr/>
          <p:nvPr/>
        </p:nvSpPr>
        <p:spPr>
          <a:xfrm>
            <a:off x="159026" y="145774"/>
            <a:ext cx="11900452" cy="6559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NUMBERS</a:t>
            </a:r>
            <a:r>
              <a:rPr lang="en-US" sz="2800" dirty="0">
                <a:latin typeface="Arial Narrow" panose="020B0606020202030204" pitchFamily="34" charset="0"/>
              </a:rPr>
              <a:t>: where in the first five years of implementation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2PhD students and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4 master students will be trained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Here effort will be done to attract female students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2. CONTENT: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gender &amp; 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societal/community participation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perspective will be mainstreamed in activities and outputs of 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the three academic pillars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which are: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Training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Research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Outreach</a:t>
            </a:r>
          </a:p>
          <a:p>
            <a:endParaRPr lang="x-none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11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DDDB76E-6594-4FCA-8F52-FE609789DDFA}"/>
              </a:ext>
            </a:extLst>
          </p:cNvPr>
          <p:cNvSpPr/>
          <p:nvPr/>
        </p:nvSpPr>
        <p:spPr>
          <a:xfrm>
            <a:off x="159026" y="185530"/>
            <a:ext cx="11900452" cy="65598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US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2.1.Training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: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 Narrow" panose="020B0606020202030204" pitchFamily="34" charset="0"/>
              </a:rPr>
              <a:t>Staff and student capacity </a:t>
            </a:r>
            <a:r>
              <a:rPr lang="en-US" sz="2800" dirty="0">
                <a:latin typeface="Arial Narrow" panose="020B0606020202030204" pitchFamily="34" charset="0"/>
              </a:rPr>
              <a:t>in gender-sensitive and community-based approaches will be increased and this will be possible through:</a:t>
            </a:r>
          </a:p>
          <a:p>
            <a:r>
              <a:rPr lang="en-US" sz="2800" dirty="0"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Revised course content as well as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Developing new courses 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i="1" dirty="0">
                <a:solidFill>
                  <a:srgbClr val="FF0000"/>
                </a:solidFill>
                <a:latin typeface="Arial Narrow" panose="020B0606020202030204" pitchFamily="34" charset="0"/>
              </a:rPr>
              <a:t>Societal actors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’ </a:t>
            </a:r>
            <a:r>
              <a:rPr lang="en-US" sz="2800" dirty="0">
                <a:latin typeface="Arial Narrow" panose="020B0606020202030204" pitchFamily="34" charset="0"/>
              </a:rPr>
              <a:t>knowledge and skills will be increased through 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short term courses </a:t>
            </a:r>
            <a:r>
              <a:rPr lang="en-US" sz="2800" dirty="0">
                <a:latin typeface="Arial Narrow" panose="020B0606020202030204" pitchFamily="34" charset="0"/>
              </a:rPr>
              <a:t>and training packages whereby over the first 5 years;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2 new short courses </a:t>
            </a:r>
            <a:r>
              <a:rPr lang="en-US" sz="2800" dirty="0">
                <a:latin typeface="Arial Narrow" panose="020B0606020202030204" pitchFamily="34" charset="0"/>
              </a:rPr>
              <a:t>will be developed and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 Narrow" panose="020B0606020202030204" pitchFamily="34" charset="0"/>
              </a:rPr>
              <a:t>A total of </a:t>
            </a:r>
            <a:r>
              <a:rPr lang="en-US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250 professionals </a:t>
            </a:r>
            <a:r>
              <a:rPr lang="en-US" sz="2800" dirty="0">
                <a:latin typeface="Arial Narrow" panose="020B0606020202030204" pitchFamily="34" charset="0"/>
              </a:rPr>
              <a:t>are expected to be trained (of which half will be female). 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endParaRPr lang="x-none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41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EDC6842-BDB9-40F9-A9DF-E8107E96E251}"/>
              </a:ext>
            </a:extLst>
          </p:cNvPr>
          <p:cNvSpPr/>
          <p:nvPr/>
        </p:nvSpPr>
        <p:spPr>
          <a:xfrm>
            <a:off x="159026" y="119270"/>
            <a:ext cx="11873948" cy="6626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2.2. Research: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Staff and student’s capacity in actionable gender &amp; community participation research will be increased through training and involvement in gender-sensitive community-based action research at 3 different </a:t>
            </a:r>
            <a:r>
              <a:rPr lang="en-US" sz="2800" dirty="0" err="1">
                <a:latin typeface="Arial Narrow" panose="020B0606020202030204" pitchFamily="34" charset="0"/>
              </a:rPr>
              <a:t>Ardhi</a:t>
            </a:r>
            <a:r>
              <a:rPr lang="en-US" sz="2800" dirty="0">
                <a:latin typeface="Arial Narrow" panose="020B0606020202030204" pitchFamily="34" charset="0"/>
              </a:rPr>
              <a:t> research sites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Over the 1</a:t>
            </a:r>
            <a:r>
              <a:rPr lang="en-US" sz="2800" baseline="30000" dirty="0">
                <a:latin typeface="Arial Narrow" panose="020B0606020202030204" pitchFamily="34" charset="0"/>
              </a:rPr>
              <a:t>st</a:t>
            </a:r>
            <a:r>
              <a:rPr lang="en-US" sz="2800" dirty="0">
                <a:latin typeface="Arial Narrow" panose="020B0606020202030204" pitchFamily="34" charset="0"/>
              </a:rPr>
              <a:t>  5 years of implementation, it is envisioned to produce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 peer reviewed publications and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 conference contributions</a:t>
            </a:r>
          </a:p>
          <a:p>
            <a:endParaRPr lang="en-US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US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2.3. Outreach: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staff and student’s capacity in gender-sensitive outreach activities will be increased where the project foresees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 policy briefs,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 policy seminars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20 posters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5 videos to be produced in the five years of implementation</a:t>
            </a:r>
            <a:endParaRPr lang="x-none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19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582C26B18E74DA6F52D6C657F8B79" ma:contentTypeVersion="13" ma:contentTypeDescription="Een nieuw document maken." ma:contentTypeScope="" ma:versionID="d13f1d156c688e843a4ce1a195fa361a">
  <xsd:schema xmlns:xsd="http://www.w3.org/2001/XMLSchema" xmlns:xs="http://www.w3.org/2001/XMLSchema" xmlns:p="http://schemas.microsoft.com/office/2006/metadata/properties" xmlns:ns2="2a951082-c592-4248-a879-50761f1225b6" xmlns:ns3="ad3986a9-4da0-4a52-bd94-fb9ef1922257" targetNamespace="http://schemas.microsoft.com/office/2006/metadata/properties" ma:root="true" ma:fieldsID="17b74a81d1a6f66a31f86f67016228c1" ns2:_="" ns3:_="">
    <xsd:import namespace="2a951082-c592-4248-a879-50761f1225b6"/>
    <xsd:import namespace="ad3986a9-4da0-4a52-bd94-fb9ef19222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51082-c592-4248-a879-50761f122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986a9-4da0-4a52-bd94-fb9ef19222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6A3574-20BE-447B-8958-F3DF986FD010}"/>
</file>

<file path=customXml/itemProps2.xml><?xml version="1.0" encoding="utf-8"?>
<ds:datastoreItem xmlns:ds="http://schemas.openxmlformats.org/officeDocument/2006/customXml" ds:itemID="{73E435ED-0CC6-45E6-964F-9D6B8AB5BD6A}"/>
</file>

<file path=customXml/itemProps3.xml><?xml version="1.0" encoding="utf-8"?>
<ds:datastoreItem xmlns:ds="http://schemas.openxmlformats.org/officeDocument/2006/customXml" ds:itemID="{5873CD8C-7EA0-4E07-9A04-643B11E47F1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682</TotalTime>
  <Words>1288</Words>
  <Application>Microsoft Office PowerPoint</Application>
  <PresentationFormat>Widescreen</PresentationFormat>
  <Paragraphs>187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 </cp:lastModifiedBy>
  <cp:revision>55</cp:revision>
  <dcterms:created xsi:type="dcterms:W3CDTF">2021-08-23T15:57:22Z</dcterms:created>
  <dcterms:modified xsi:type="dcterms:W3CDTF">2021-09-29T07:13:25Z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0x010100A9A582C26B18E74DA6F52D6C657F8B79</vt:lpwstr>
  </property>
</Properties>
</file>